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556500" cy="10693400"/>
  <p:notesSz cx="6858000" cy="9144000"/>
  <p:embeddedFontLst>
    <p:embeddedFont>
      <p:font typeface="Canva Sans Bold" panose="020B0803030501040103" pitchFamily="34" charset="0"/>
      <p:regular r:id="rId6"/>
      <p:bold r:id="rId7"/>
    </p:embeddedFont>
    <p:embeddedFont>
      <p:font typeface="DIN" pitchFamily="2" charset="0"/>
      <p:regular r:id="rId8"/>
      <p:bold r:id="rId9"/>
      <p:italic r:id="rId10"/>
      <p:boldItalic r:id="rId11"/>
    </p:embeddedFont>
    <p:embeddedFont>
      <p:font typeface="DIN Medium" panose="02000603040000020004" pitchFamily="2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4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FAAD7F-8B52-9845-BFD4-A5D0CEFECF9E}" v="13" dt="2026-03-23T10:09:02.7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0000" autoAdjust="0"/>
    <p:restoredTop sz="94631" autoAdjust="0"/>
  </p:normalViewPr>
  <p:slideViewPr>
    <p:cSldViewPr>
      <p:cViewPr>
        <p:scale>
          <a:sx n="187" d="100"/>
          <a:sy n="187" d="100"/>
        </p:scale>
        <p:origin x="576" y="3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phia SENEUS" userId="ff19cba6d01239fa" providerId="LiveId" clId="{8BDF96FB-CE86-519B-A10D-69CFB9CED05B}"/>
    <pc:docChg chg="undo custSel modSld">
      <pc:chgData name="Sophia SENEUS" userId="ff19cba6d01239fa" providerId="LiveId" clId="{8BDF96FB-CE86-519B-A10D-69CFB9CED05B}" dt="2026-03-23T10:12:57.426" v="117" actId="120"/>
      <pc:docMkLst>
        <pc:docMk/>
      </pc:docMkLst>
      <pc:sldChg chg="modSp mod">
        <pc:chgData name="Sophia SENEUS" userId="ff19cba6d01239fa" providerId="LiveId" clId="{8BDF96FB-CE86-519B-A10D-69CFB9CED05B}" dt="2026-03-23T10:12:57.426" v="117" actId="120"/>
        <pc:sldMkLst>
          <pc:docMk/>
          <pc:sldMk cId="0" sldId="256"/>
        </pc:sldMkLst>
        <pc:spChg chg="mod">
          <ac:chgData name="Sophia SENEUS" userId="ff19cba6d01239fa" providerId="LiveId" clId="{8BDF96FB-CE86-519B-A10D-69CFB9CED05B}" dt="2026-03-23T10:04:48.392" v="26" actId="1076"/>
          <ac:spMkLst>
            <pc:docMk/>
            <pc:sldMk cId="0" sldId="256"/>
            <ac:spMk id="15" creationId="{00000000-0000-0000-0000-000000000000}"/>
          </ac:spMkLst>
        </pc:spChg>
        <pc:spChg chg="mod">
          <ac:chgData name="Sophia SENEUS" userId="ff19cba6d01239fa" providerId="LiveId" clId="{8BDF96FB-CE86-519B-A10D-69CFB9CED05B}" dt="2026-03-23T10:03:24.597" v="20" actId="113"/>
          <ac:spMkLst>
            <pc:docMk/>
            <pc:sldMk cId="0" sldId="256"/>
            <ac:spMk id="21" creationId="{00000000-0000-0000-0000-000000000000}"/>
          </ac:spMkLst>
        </pc:spChg>
        <pc:spChg chg="mod">
          <ac:chgData name="Sophia SENEUS" userId="ff19cba6d01239fa" providerId="LiveId" clId="{8BDF96FB-CE86-519B-A10D-69CFB9CED05B}" dt="2026-03-23T10:06:17.175" v="33" actId="113"/>
          <ac:spMkLst>
            <pc:docMk/>
            <pc:sldMk cId="0" sldId="256"/>
            <ac:spMk id="22" creationId="{00000000-0000-0000-0000-000000000000}"/>
          </ac:spMkLst>
        </pc:spChg>
        <pc:spChg chg="mod">
          <ac:chgData name="Sophia SENEUS" userId="ff19cba6d01239fa" providerId="LiveId" clId="{8BDF96FB-CE86-519B-A10D-69CFB9CED05B}" dt="2026-03-23T10:12:57.426" v="117" actId="120"/>
          <ac:spMkLst>
            <pc:docMk/>
            <pc:sldMk cId="0" sldId="256"/>
            <ac:spMk id="23" creationId="{00000000-0000-0000-0000-000000000000}"/>
          </ac:spMkLst>
        </pc:spChg>
        <pc:spChg chg="mod">
          <ac:chgData name="Sophia SENEUS" userId="ff19cba6d01239fa" providerId="LiveId" clId="{8BDF96FB-CE86-519B-A10D-69CFB9CED05B}" dt="2026-03-23T10:12:06.317" v="109" actId="20577"/>
          <ac:spMkLst>
            <pc:docMk/>
            <pc:sldMk cId="0" sldId="256"/>
            <ac:spMk id="24" creationId="{00000000-0000-0000-0000-000000000000}"/>
          </ac:spMkLst>
        </pc:spChg>
        <pc:spChg chg="mod">
          <ac:chgData name="Sophia SENEUS" userId="ff19cba6d01239fa" providerId="LiveId" clId="{8BDF96FB-CE86-519B-A10D-69CFB9CED05B}" dt="2026-03-23T10:07:44.060" v="37" actId="14100"/>
          <ac:spMkLst>
            <pc:docMk/>
            <pc:sldMk cId="0" sldId="256"/>
            <ac:spMk id="25" creationId="{00000000-0000-0000-0000-000000000000}"/>
          </ac:spMkLst>
        </pc:spChg>
        <pc:spChg chg="mod">
          <ac:chgData name="Sophia SENEUS" userId="ff19cba6d01239fa" providerId="LiveId" clId="{8BDF96FB-CE86-519B-A10D-69CFB9CED05B}" dt="2026-03-23T10:11:37.510" v="97" actId="20577"/>
          <ac:spMkLst>
            <pc:docMk/>
            <pc:sldMk cId="0" sldId="256"/>
            <ac:spMk id="26" creationId="{00000000-0000-0000-0000-000000000000}"/>
          </ac:spMkLst>
        </pc:spChg>
        <pc:spChg chg="mod">
          <ac:chgData name="Sophia SENEUS" userId="ff19cba6d01239fa" providerId="LiveId" clId="{8BDF96FB-CE86-519B-A10D-69CFB9CED05B}" dt="2026-03-23T10:07:07.973" v="35" actId="947"/>
          <ac:spMkLst>
            <pc:docMk/>
            <pc:sldMk cId="0" sldId="256"/>
            <ac:spMk id="27" creationId="{00000000-0000-0000-0000-000000000000}"/>
          </ac:spMkLst>
        </pc:spChg>
        <pc:spChg chg="mod">
          <ac:chgData name="Sophia SENEUS" userId="ff19cba6d01239fa" providerId="LiveId" clId="{8BDF96FB-CE86-519B-A10D-69CFB9CED05B}" dt="2026-03-23T10:10:38.910" v="69" actId="113"/>
          <ac:spMkLst>
            <pc:docMk/>
            <pc:sldMk cId="0" sldId="256"/>
            <ac:spMk id="28" creationId="{00000000-0000-0000-0000-000000000000}"/>
          </ac:spMkLst>
        </pc:spChg>
        <pc:spChg chg="mod">
          <ac:chgData name="Sophia SENEUS" userId="ff19cba6d01239fa" providerId="LiveId" clId="{8BDF96FB-CE86-519B-A10D-69CFB9CED05B}" dt="2026-03-23T10:10:44.511" v="70" actId="113"/>
          <ac:spMkLst>
            <pc:docMk/>
            <pc:sldMk cId="0" sldId="256"/>
            <ac:spMk id="29" creationId="{00000000-0000-0000-0000-000000000000}"/>
          </ac:spMkLst>
        </pc:spChg>
        <pc:spChg chg="mod">
          <ac:chgData name="Sophia SENEUS" userId="ff19cba6d01239fa" providerId="LiveId" clId="{8BDF96FB-CE86-519B-A10D-69CFB9CED05B}" dt="2026-03-23T10:10:48.975" v="71" actId="113"/>
          <ac:spMkLst>
            <pc:docMk/>
            <pc:sldMk cId="0" sldId="256"/>
            <ac:spMk id="30" creationId="{00000000-0000-0000-0000-000000000000}"/>
          </ac:spMkLst>
        </pc:spChg>
        <pc:grpChg chg="mod">
          <ac:chgData name="Sophia SENEUS" userId="ff19cba6d01239fa" providerId="LiveId" clId="{8BDF96FB-CE86-519B-A10D-69CFB9CED05B}" dt="2026-03-23T10:07:54.182" v="39" actId="1076"/>
          <ac:grpSpMkLst>
            <pc:docMk/>
            <pc:sldMk cId="0" sldId="256"/>
            <ac:grpSpMk id="14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404867" y="8562456"/>
            <a:ext cx="3871091" cy="962428"/>
            <a:chOff x="0" y="0"/>
            <a:chExt cx="5161455" cy="128323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6992" b="6992"/>
            <a:stretch>
              <a:fillRect/>
            </a:stretch>
          </p:blipFill>
          <p:spPr>
            <a:xfrm>
              <a:off x="0" y="0"/>
              <a:ext cx="1491885" cy="128323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t="6992" b="6992"/>
            <a:stretch>
              <a:fillRect/>
            </a:stretch>
          </p:blipFill>
          <p:spPr>
            <a:xfrm>
              <a:off x="1834785" y="0"/>
              <a:ext cx="1491885" cy="128323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 t="6992" b="6992"/>
            <a:stretch>
              <a:fillRect/>
            </a:stretch>
          </p:blipFill>
          <p:spPr>
            <a:xfrm>
              <a:off x="3669570" y="0"/>
              <a:ext cx="1491885" cy="1283237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284041" y="3945262"/>
            <a:ext cx="3092961" cy="2548641"/>
            <a:chOff x="0" y="0"/>
            <a:chExt cx="4123948" cy="3398188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5"/>
            <a:srcRect l="12948" r="12497" b="8417"/>
            <a:stretch>
              <a:fillRect/>
            </a:stretch>
          </p:blipFill>
          <p:spPr>
            <a:xfrm>
              <a:off x="0" y="0"/>
              <a:ext cx="1998474" cy="163559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/>
            <a:srcRect l="15685" t="9108" r="10322"/>
            <a:stretch>
              <a:fillRect/>
            </a:stretch>
          </p:blipFill>
          <p:spPr>
            <a:xfrm>
              <a:off x="2125474" y="0"/>
              <a:ext cx="1998474" cy="1635594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7"/>
            <a:srcRect l="11587" r="8715" b="2099"/>
            <a:stretch>
              <a:fillRect/>
            </a:stretch>
          </p:blipFill>
          <p:spPr>
            <a:xfrm>
              <a:off x="0" y="1762594"/>
              <a:ext cx="1998474" cy="1635594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8"/>
            <a:srcRect l="14945" t="4032" r="6930"/>
            <a:stretch>
              <a:fillRect/>
            </a:stretch>
          </p:blipFill>
          <p:spPr>
            <a:xfrm>
              <a:off x="2125474" y="1762594"/>
              <a:ext cx="1998474" cy="1635594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-176431" y="-71759"/>
            <a:ext cx="7929177" cy="684371"/>
            <a:chOff x="0" y="0"/>
            <a:chExt cx="2841638" cy="24526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841638" cy="245263"/>
            </a:xfrm>
            <a:custGeom>
              <a:avLst/>
              <a:gdLst/>
              <a:ahLst/>
              <a:cxnLst/>
              <a:rect l="l" t="t" r="r" b="b"/>
              <a:pathLst>
                <a:path w="2841638" h="245263">
                  <a:moveTo>
                    <a:pt x="0" y="0"/>
                  </a:moveTo>
                  <a:lnTo>
                    <a:pt x="2841638" y="0"/>
                  </a:lnTo>
                  <a:lnTo>
                    <a:pt x="2841638" y="245263"/>
                  </a:lnTo>
                  <a:lnTo>
                    <a:pt x="0" y="245263"/>
                  </a:lnTo>
                  <a:close/>
                </a:path>
              </a:pathLst>
            </a:custGeom>
            <a:solidFill>
              <a:srgbClr val="3296C7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2841638" cy="2738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03112" y="6669012"/>
            <a:ext cx="7072846" cy="1464819"/>
            <a:chOff x="-29003" y="-28575"/>
            <a:chExt cx="2534748" cy="524958"/>
          </a:xfrm>
        </p:grpSpPr>
        <p:sp>
          <p:nvSpPr>
            <p:cNvPr id="15" name="Freeform 15"/>
            <p:cNvSpPr/>
            <p:nvPr/>
          </p:nvSpPr>
          <p:spPr>
            <a:xfrm>
              <a:off x="-29003" y="-3235"/>
              <a:ext cx="2505745" cy="496383"/>
            </a:xfrm>
            <a:custGeom>
              <a:avLst/>
              <a:gdLst/>
              <a:ahLst/>
              <a:cxnLst/>
              <a:rect l="l" t="t" r="r" b="b"/>
              <a:pathLst>
                <a:path w="2505745" h="496383">
                  <a:moveTo>
                    <a:pt x="0" y="0"/>
                  </a:moveTo>
                  <a:lnTo>
                    <a:pt x="2505745" y="0"/>
                  </a:lnTo>
                  <a:lnTo>
                    <a:pt x="2505745" y="496383"/>
                  </a:lnTo>
                  <a:lnTo>
                    <a:pt x="0" y="496383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2505745" cy="524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3398828" y="900612"/>
            <a:ext cx="3871091" cy="2789806"/>
          </a:xfrm>
          <a:custGeom>
            <a:avLst/>
            <a:gdLst/>
            <a:ahLst/>
            <a:cxnLst/>
            <a:rect l="l" t="t" r="r" b="b"/>
            <a:pathLst>
              <a:path w="3871091" h="2789806">
                <a:moveTo>
                  <a:pt x="0" y="0"/>
                </a:moveTo>
                <a:lnTo>
                  <a:pt x="3871091" y="0"/>
                </a:lnTo>
                <a:lnTo>
                  <a:pt x="3871091" y="2789806"/>
                </a:lnTo>
                <a:lnTo>
                  <a:pt x="0" y="27898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0444" r="-15674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8" name="Freeform 18"/>
          <p:cNvSpPr/>
          <p:nvPr/>
        </p:nvSpPr>
        <p:spPr>
          <a:xfrm>
            <a:off x="3605434" y="3249942"/>
            <a:ext cx="955363" cy="332138"/>
          </a:xfrm>
          <a:custGeom>
            <a:avLst/>
            <a:gdLst/>
            <a:ahLst/>
            <a:cxnLst/>
            <a:rect l="l" t="t" r="r" b="b"/>
            <a:pathLst>
              <a:path w="955363" h="332138">
                <a:moveTo>
                  <a:pt x="0" y="0"/>
                </a:moveTo>
                <a:lnTo>
                  <a:pt x="955363" y="0"/>
                </a:lnTo>
                <a:lnTo>
                  <a:pt x="955363" y="332137"/>
                </a:lnTo>
                <a:lnTo>
                  <a:pt x="0" y="33213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9" name="Freeform 19"/>
          <p:cNvSpPr/>
          <p:nvPr/>
        </p:nvSpPr>
        <p:spPr>
          <a:xfrm>
            <a:off x="284041" y="233830"/>
            <a:ext cx="1928180" cy="300196"/>
          </a:xfrm>
          <a:custGeom>
            <a:avLst/>
            <a:gdLst/>
            <a:ahLst/>
            <a:cxnLst/>
            <a:rect l="l" t="t" r="r" b="b"/>
            <a:pathLst>
              <a:path w="1928180" h="300196">
                <a:moveTo>
                  <a:pt x="0" y="0"/>
                </a:moveTo>
                <a:lnTo>
                  <a:pt x="1928180" y="0"/>
                </a:lnTo>
                <a:lnTo>
                  <a:pt x="1928180" y="300196"/>
                </a:lnTo>
                <a:lnTo>
                  <a:pt x="0" y="30019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0" name="Freeform 20"/>
          <p:cNvSpPr/>
          <p:nvPr/>
        </p:nvSpPr>
        <p:spPr>
          <a:xfrm>
            <a:off x="756000" y="3002836"/>
            <a:ext cx="1888942" cy="494211"/>
          </a:xfrm>
          <a:custGeom>
            <a:avLst/>
            <a:gdLst/>
            <a:ahLst/>
            <a:cxnLst/>
            <a:rect l="l" t="t" r="r" b="b"/>
            <a:pathLst>
              <a:path w="1888942" h="494211">
                <a:moveTo>
                  <a:pt x="0" y="0"/>
                </a:moveTo>
                <a:lnTo>
                  <a:pt x="1888942" y="0"/>
                </a:lnTo>
                <a:lnTo>
                  <a:pt x="1888942" y="494211"/>
                </a:lnTo>
                <a:lnTo>
                  <a:pt x="0" y="49421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1" name="TextBox 21"/>
          <p:cNvSpPr txBox="1"/>
          <p:nvPr/>
        </p:nvSpPr>
        <p:spPr>
          <a:xfrm>
            <a:off x="3605434" y="3983285"/>
            <a:ext cx="3664485" cy="202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fr-FR" sz="1100" dirty="0"/>
              <a:t>Marquer les esprits — et s’ancrer durablement dans la mémoire — représente un enjeu clé pour toute équipe commerciale.</a:t>
            </a:r>
          </a:p>
          <a:p>
            <a:pPr algn="l">
              <a:lnSpc>
                <a:spcPts val="1790"/>
              </a:lnSpc>
              <a:spcBef>
                <a:spcPct val="0"/>
              </a:spcBef>
            </a:pPr>
            <a:endParaRPr lang="en-US" sz="1599" b="1" dirty="0">
              <a:solidFill>
                <a:srgbClr val="6D6D6D"/>
              </a:solidFill>
              <a:latin typeface="DIN Medium"/>
              <a:ea typeface="DIN Medium"/>
              <a:cs typeface="DIN Medium"/>
              <a:sym typeface="DIN Medium"/>
            </a:endParaRPr>
          </a:p>
          <a:p>
            <a:r>
              <a:rPr lang="fr-FR" sz="1100" dirty="0"/>
              <a:t>Brother a utilisé un Magic Cube pour transformer des informations produit en </a:t>
            </a:r>
            <a:r>
              <a:rPr lang="fr-FR" sz="1100" b="1" dirty="0"/>
              <a:t>un outil de vente interactif et différenciant.</a:t>
            </a:r>
          </a:p>
          <a:p>
            <a:pPr algn="l">
              <a:lnSpc>
                <a:spcPts val="1539"/>
              </a:lnSpc>
              <a:spcBef>
                <a:spcPct val="0"/>
              </a:spcBef>
            </a:pPr>
            <a:endParaRPr lang="en-US" sz="1099" dirty="0">
              <a:solidFill>
                <a:srgbClr val="3D3D3D"/>
              </a:solidFill>
              <a:latin typeface="DIN"/>
              <a:ea typeface="DIN"/>
              <a:cs typeface="DIN"/>
              <a:sym typeface="DIN"/>
            </a:endParaRPr>
          </a:p>
          <a:p>
            <a:pPr>
              <a:lnSpc>
                <a:spcPts val="1539"/>
              </a:lnSpc>
              <a:spcBef>
                <a:spcPct val="0"/>
              </a:spcBef>
            </a:pPr>
            <a:r>
              <a:rPr lang="fr-FR" sz="1100" dirty="0"/>
              <a:t>En exploitant audacieusement les </a:t>
            </a:r>
            <a:r>
              <a:rPr lang="fr-FR" sz="1100" b="1" dirty="0"/>
              <a:t>multiples faces </a:t>
            </a:r>
            <a:r>
              <a:rPr lang="fr-FR" sz="1100" dirty="0"/>
              <a:t>du cube, le</a:t>
            </a:r>
            <a:r>
              <a:rPr lang="fr-FR" sz="1100" b="1" dirty="0"/>
              <a:t> message se déploie </a:t>
            </a:r>
            <a:r>
              <a:rPr lang="fr-FR" sz="1100" dirty="0"/>
              <a:t>à mesure qu’on le retourne et l’ouvre —</a:t>
            </a:r>
            <a:r>
              <a:rPr lang="fr-FR" sz="1100" b="1" dirty="0"/>
              <a:t> invitant le destinataire à découvrir l’histoire.</a:t>
            </a:r>
          </a:p>
          <a:p>
            <a:pPr algn="l">
              <a:lnSpc>
                <a:spcPts val="1539"/>
              </a:lnSpc>
              <a:spcBef>
                <a:spcPct val="0"/>
              </a:spcBef>
            </a:pPr>
            <a:r>
              <a:rPr lang="en-US" sz="1099" b="1" dirty="0">
                <a:solidFill>
                  <a:srgbClr val="3D3D3D"/>
                </a:solidFill>
                <a:latin typeface="DIN Medium"/>
                <a:ea typeface="DIN Medium"/>
                <a:cs typeface="DIN Medium"/>
                <a:sym typeface="DIN Medium"/>
              </a:rPr>
              <a:t>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70959" y="7307864"/>
            <a:ext cx="6446112" cy="850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fr-FR" sz="1400" dirty="0"/>
              <a:t>C’est… un </a:t>
            </a:r>
            <a:r>
              <a:rPr lang="fr-FR" sz="1400" b="1" dirty="0"/>
              <a:t>brise-glace</a:t>
            </a:r>
            <a:r>
              <a:rPr lang="fr-FR" sz="1400" dirty="0"/>
              <a:t> | un </a:t>
            </a:r>
            <a:r>
              <a:rPr lang="fr-FR" sz="1400" b="1" dirty="0"/>
              <a:t>déclencheur de conversation </a:t>
            </a:r>
            <a:r>
              <a:rPr lang="fr-FR" sz="1400" dirty="0"/>
              <a:t>| un </a:t>
            </a:r>
            <a:r>
              <a:rPr lang="fr-FR" sz="1400" b="1" dirty="0"/>
              <a:t>support à laisser </a:t>
            </a:r>
            <a:r>
              <a:rPr lang="fr-FR" sz="1400" dirty="0"/>
              <a:t>| un </a:t>
            </a:r>
            <a:r>
              <a:rPr lang="fr-FR" sz="1400" b="1" dirty="0"/>
              <a:t>rappel de bureau </a:t>
            </a:r>
            <a:r>
              <a:rPr lang="fr-FR" sz="1400" dirty="0"/>
              <a:t>| une </a:t>
            </a:r>
            <a:r>
              <a:rPr lang="fr-FR" sz="1400" b="1" dirty="0"/>
              <a:t>mini-brochure 3D interactive</a:t>
            </a:r>
            <a:r>
              <a:rPr lang="fr-FR" sz="1400" dirty="0"/>
              <a:t>… regorgeant d’informations et conçue pour que le message reste visible bien après la fin du rendez-vous</a:t>
            </a:r>
          </a:p>
          <a:p>
            <a:pPr algn="ctr">
              <a:lnSpc>
                <a:spcPts val="1724"/>
              </a:lnSpc>
              <a:spcBef>
                <a:spcPct val="0"/>
              </a:spcBef>
            </a:pPr>
            <a:endParaRPr lang="en-US" sz="1231" b="1" dirty="0">
              <a:solidFill>
                <a:srgbClr val="3D3D3D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207212" y="959360"/>
            <a:ext cx="3169791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fr-FR" sz="2000" b="1" dirty="0">
                <a:solidFill>
                  <a:srgbClr val="00449D"/>
                </a:solidFill>
              </a:rPr>
              <a:t>Brother transforme un message commercial en une expérience interactive</a:t>
            </a:r>
            <a:endParaRPr lang="fr-FR" sz="2000" b="1" dirty="0">
              <a:solidFill>
                <a:srgbClr val="00449D"/>
              </a:solidFill>
              <a:effectLst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6174330" y="157023"/>
            <a:ext cx="1196716" cy="229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 b="1" spc="44" dirty="0">
                <a:solidFill>
                  <a:srgbClr val="FFFFFF"/>
                </a:solidFill>
                <a:latin typeface="DIN Medium"/>
                <a:ea typeface="DIN Medium"/>
                <a:cs typeface="DIN Medium"/>
                <a:sym typeface="DIN Medium"/>
              </a:rPr>
              <a:t>Étude de </a:t>
            </a:r>
            <a:r>
              <a:rPr lang="en-US" sz="1400" b="1" spc="44" dirty="0" err="1">
                <a:solidFill>
                  <a:srgbClr val="FFFFFF"/>
                </a:solidFill>
                <a:latin typeface="DIN Medium"/>
                <a:ea typeface="DIN Medium"/>
                <a:cs typeface="DIN Medium"/>
                <a:sym typeface="DIN Medium"/>
              </a:rPr>
              <a:t>cas</a:t>
            </a:r>
            <a:endParaRPr lang="en-US" sz="1400" b="1" spc="44" dirty="0">
              <a:solidFill>
                <a:srgbClr val="FFFFFF"/>
              </a:solidFill>
              <a:latin typeface="DIN Medium"/>
              <a:ea typeface="DIN Medium"/>
              <a:cs typeface="DIN Medium"/>
              <a:sym typeface="DIN Medium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187451" y="6843802"/>
            <a:ext cx="5529050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fr-FR" b="1" cap="all" dirty="0"/>
              <a:t>Le résultat va bien au delà d’une simple brochure</a:t>
            </a:r>
            <a:endParaRPr lang="fr-FR" sz="1600" b="1" cap="all" dirty="0">
              <a:effectLst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2060551" y="10259850"/>
            <a:ext cx="3438897" cy="438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20"/>
              </a:lnSpc>
              <a:spcBef>
                <a:spcPct val="0"/>
              </a:spcBef>
            </a:pPr>
            <a:r>
              <a:rPr lang="en-US" sz="1300" b="1" dirty="0">
                <a:solidFill>
                  <a:srgbClr val="0069AC"/>
                </a:solidFill>
                <a:latin typeface="DIN Medium"/>
                <a:ea typeface="DIN Medium"/>
                <a:cs typeface="DIN Medium"/>
                <a:sym typeface="DIN Medium"/>
              </a:rPr>
              <a:t>LE MOUVEMENT REND LEMESSAGE MÉMORABLE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84041" y="8505306"/>
            <a:ext cx="2621002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fr-FR" b="1" cap="all" dirty="0"/>
              <a:t>Pourquoi Magic Concepts fonctionne si bien pour les applications d’aide à la vente ?</a:t>
            </a:r>
            <a:endParaRPr lang="fr-FR" b="1" cap="all" dirty="0">
              <a:effectLst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3476867" y="9578359"/>
            <a:ext cx="1051989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fr-FR" sz="900" b="1" dirty="0"/>
              <a:t>Plusieurs faces pour un message en couches</a:t>
            </a:r>
            <a:endParaRPr lang="fr-FR" sz="200" b="1" dirty="0"/>
          </a:p>
        </p:txBody>
      </p:sp>
      <p:sp>
        <p:nvSpPr>
          <p:cNvPr id="29" name="TextBox 29"/>
          <p:cNvSpPr txBox="1"/>
          <p:nvPr/>
        </p:nvSpPr>
        <p:spPr>
          <a:xfrm>
            <a:off x="4844379" y="9578359"/>
            <a:ext cx="1051989" cy="246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fr-FR" sz="800" b="1" dirty="0"/>
              <a:t>L’interactivité invite à l’exploration</a:t>
            </a:r>
            <a:endParaRPr lang="fr-FR" sz="100" b="1" dirty="0"/>
          </a:p>
        </p:txBody>
      </p:sp>
      <p:sp>
        <p:nvSpPr>
          <p:cNvPr id="30" name="TextBox 30"/>
          <p:cNvSpPr txBox="1"/>
          <p:nvPr/>
        </p:nvSpPr>
        <p:spPr>
          <a:xfrm>
            <a:off x="6210693" y="9578359"/>
            <a:ext cx="1051989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fr-FR" sz="900" b="1" dirty="0"/>
              <a:t>Le format bureau </a:t>
            </a:r>
            <a:r>
              <a:rPr lang="fr-FR" sz="900" b="1" i="1" dirty="0"/>
              <a:t>reste visible</a:t>
            </a:r>
            <a:endParaRPr lang="fr-FR" sz="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F28658B6372C48AAEFAB30330957B9" ma:contentTypeVersion="19" ma:contentTypeDescription="Create a new document." ma:contentTypeScope="" ma:versionID="cfe64025ca9c53768c4df5119a677c2b">
  <xsd:schema xmlns:xsd="http://www.w3.org/2001/XMLSchema" xmlns:xs="http://www.w3.org/2001/XMLSchema" xmlns:p="http://schemas.microsoft.com/office/2006/metadata/properties" xmlns:ns2="301ce4e8-eb4a-4559-9dd5-5f058744ecf9" xmlns:ns3="76bc7a35-ace4-4b2e-a2cd-bad78b134946" targetNamespace="http://schemas.microsoft.com/office/2006/metadata/properties" ma:root="true" ma:fieldsID="f0b1b1c32773427e9878fd1bff657948" ns2:_="" ns3:_="">
    <xsd:import namespace="301ce4e8-eb4a-4559-9dd5-5f058744ecf9"/>
    <xsd:import namespace="76bc7a35-ace4-4b2e-a2cd-bad78b13494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lcf76f155ced4ddcb4097134ff3c332f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Location" minOccurs="0"/>
                <xsd:element ref="ns3:Location2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1ce4e8-eb4a-4559-9dd5-5f058744ecf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2" nillable="true" ma:displayName="Taxonomy Catch All Column" ma:hidden="true" ma:list="{89443952-b19d-4fb8-a2f4-6d271bd31545}" ma:internalName="TaxCatchAll" ma:showField="CatchAllData" ma:web="301ce4e8-eb4a-4559-9dd5-5f058744ecf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bc7a35-ace4-4b2e-a2cd-bad78b134946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7d9ddbee-a4c3-41ea-8eea-4a867a1359e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Location2" ma:index="23" nillable="true" ma:displayName="Location2" ma:format="Dropdown" ma:list="76bc7a35-ace4-4b2e-a2cd-bad78b134946" ma:internalName="Location2" ma:showField="MediaServiceLocation">
      <xsd:simpleType>
        <xsd:restriction base="dms:Lookup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1ce4e8-eb4a-4559-9dd5-5f058744ecf9" xsi:nil="true"/>
    <lcf76f155ced4ddcb4097134ff3c332f xmlns="76bc7a35-ace4-4b2e-a2cd-bad78b134946">
      <Terms xmlns="http://schemas.microsoft.com/office/infopath/2007/PartnerControls"/>
    </lcf76f155ced4ddcb4097134ff3c332f>
    <Location2 xmlns="76bc7a35-ace4-4b2e-a2cd-bad78b13494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34D9954-4883-4111-AB99-2D59E1ACE2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01ce4e8-eb4a-4559-9dd5-5f058744ecf9"/>
    <ds:schemaRef ds:uri="76bc7a35-ace4-4b2e-a2cd-bad78b1349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F5F12B-4D80-4CE0-ABAC-FE813ED0917B}">
  <ds:schemaRefs>
    <ds:schemaRef ds:uri="http://schemas.microsoft.com/office/2006/metadata/properties"/>
    <ds:schemaRef ds:uri="http://schemas.microsoft.com/office/infopath/2007/PartnerControls"/>
    <ds:schemaRef ds:uri="301ce4e8-eb4a-4559-9dd5-5f058744ecf9"/>
    <ds:schemaRef ds:uri="76bc7a35-ace4-4b2e-a2cd-bad78b134946"/>
  </ds:schemaRefs>
</ds:datastoreItem>
</file>

<file path=customXml/itemProps3.xml><?xml version="1.0" encoding="utf-8"?>
<ds:datastoreItem xmlns:ds="http://schemas.openxmlformats.org/officeDocument/2006/customXml" ds:itemID="{7C2C1F15-AE19-4260-AFEA-94C043985DF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166</Words>
  <Application>Microsoft Macintosh PowerPoint</Application>
  <PresentationFormat>Personnalisé</PresentationFormat>
  <Paragraphs>15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Calibri</vt:lpstr>
      <vt:lpstr>Canva Sans Bold</vt:lpstr>
      <vt:lpstr>Arial</vt:lpstr>
      <vt:lpstr>DIN Medium</vt:lpstr>
      <vt:lpstr>DIN</vt:lpstr>
      <vt:lpstr>Office Theme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26W11 A4 Flier Brother Sales TN large</dc:title>
  <cp:lastModifiedBy>Sophia SENEUS</cp:lastModifiedBy>
  <cp:revision>2</cp:revision>
  <dcterms:created xsi:type="dcterms:W3CDTF">2006-08-16T00:00:00Z</dcterms:created>
  <dcterms:modified xsi:type="dcterms:W3CDTF">2026-03-23T10:13:03Z</dcterms:modified>
  <dc:identifier>DAHEFViOs5w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0x01010054F28658B6372C48AAEFAB30330957B9</vt:lpwstr>
  </property>
</Properties>
</file>